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421" r:id="rId2"/>
    <p:sldId id="356" r:id="rId3"/>
    <p:sldId id="359" r:id="rId4"/>
    <p:sldId id="357" r:id="rId5"/>
    <p:sldId id="261" r:id="rId6"/>
    <p:sldId id="264" r:id="rId7"/>
    <p:sldId id="263" r:id="rId8"/>
    <p:sldId id="344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477" r:id="rId19"/>
    <p:sldId id="422" r:id="rId20"/>
    <p:sldId id="423" r:id="rId21"/>
    <p:sldId id="424" r:id="rId22"/>
    <p:sldId id="425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56" r:id="rId53"/>
    <p:sldId id="457" r:id="rId54"/>
    <p:sldId id="458" r:id="rId55"/>
    <p:sldId id="459" r:id="rId56"/>
    <p:sldId id="460" r:id="rId57"/>
    <p:sldId id="461" r:id="rId58"/>
    <p:sldId id="462" r:id="rId59"/>
    <p:sldId id="463" r:id="rId60"/>
    <p:sldId id="464" r:id="rId61"/>
    <p:sldId id="465" r:id="rId62"/>
    <p:sldId id="466" r:id="rId63"/>
    <p:sldId id="467" r:id="rId64"/>
    <p:sldId id="468" r:id="rId65"/>
    <p:sldId id="469" r:id="rId66"/>
    <p:sldId id="470" r:id="rId67"/>
    <p:sldId id="471" r:id="rId68"/>
    <p:sldId id="472" r:id="rId69"/>
    <p:sldId id="473" r:id="rId70"/>
    <p:sldId id="474" r:id="rId71"/>
    <p:sldId id="475" r:id="rId72"/>
    <p:sldId id="476" r:id="rId7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85">
          <p15:clr>
            <a:srgbClr val="A4A3A4"/>
          </p15:clr>
        </p15:guide>
        <p15:guide id="3" pos="5346">
          <p15:clr>
            <a:srgbClr val="A4A3A4"/>
          </p15:clr>
        </p15:guide>
        <p15:guide id="4" pos="7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198" y="102"/>
      </p:cViewPr>
      <p:guideLst>
        <p:guide orient="horz" pos="1620"/>
        <p:guide pos="385"/>
        <p:guide pos="5346"/>
        <p:guide pos="7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8"/>
    </p:cViewPr>
  </p:sorterViewPr>
  <p:notesViewPr>
    <p:cSldViewPr showGuides="1">
      <p:cViewPr varScale="1">
        <p:scale>
          <a:sx n="83" d="100"/>
          <a:sy n="83" d="100"/>
        </p:scale>
        <p:origin x="-387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49C618-A18D-4D34-8A52-0FC6D6770B93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336CEA4-ABD5-4A4E-857C-902611D4102C}">
      <dgm:prSet custT="1"/>
      <dgm:spPr/>
      <dgm:t>
        <a:bodyPr/>
        <a:lstStyle/>
        <a:p>
          <a:pPr algn="l" rtl="0"/>
          <a:r>
            <a:rPr lang="zh-CN" altLang="en-US" sz="2000" b="1" dirty="0" smtClean="0">
              <a:latin typeface="微软雅黑" pitchFamily="34" charset="-122"/>
              <a:ea typeface="微软雅黑" pitchFamily="34" charset="-122"/>
            </a:rPr>
            <a:t>原始文献       文摘索引类数据库中的呈现</a:t>
          </a:r>
          <a:endParaRPr lang="zh-CN" altLang="en-US" sz="2000" b="1" dirty="0">
            <a:latin typeface="微软雅黑" pitchFamily="34" charset="-122"/>
            <a:ea typeface="微软雅黑" pitchFamily="34" charset="-122"/>
          </a:endParaRPr>
        </a:p>
      </dgm:t>
    </dgm:pt>
    <dgm:pt modelId="{E217B408-CC3C-43B1-88F3-BB4278B6D264}" type="parTrans" cxnId="{784AEC40-BB49-4D9A-B6B5-F48CF0FA5D2E}">
      <dgm:prSet/>
      <dgm:spPr/>
      <dgm:t>
        <a:bodyPr/>
        <a:lstStyle/>
        <a:p>
          <a:pPr algn="l"/>
          <a:endParaRPr lang="zh-CN" altLang="en-US" sz="2000" b="1">
            <a:latin typeface="微软雅黑" pitchFamily="34" charset="-122"/>
            <a:ea typeface="微软雅黑" pitchFamily="34" charset="-122"/>
          </a:endParaRPr>
        </a:p>
      </dgm:t>
    </dgm:pt>
    <dgm:pt modelId="{264E1DD1-2BCD-4359-A231-4733F62D118B}" type="sibTrans" cxnId="{784AEC40-BB49-4D9A-B6B5-F48CF0FA5D2E}">
      <dgm:prSet/>
      <dgm:spPr/>
      <dgm:t>
        <a:bodyPr/>
        <a:lstStyle/>
        <a:p>
          <a:pPr algn="l"/>
          <a:endParaRPr lang="zh-CN" altLang="en-US" sz="2000" b="1">
            <a:latin typeface="微软雅黑" pitchFamily="34" charset="-122"/>
            <a:ea typeface="微软雅黑" pitchFamily="34" charset="-122"/>
          </a:endParaRPr>
        </a:p>
      </dgm:t>
    </dgm:pt>
    <dgm:pt modelId="{4B6EBAA8-F130-4C22-AEEB-7A6435097C05}" type="pres">
      <dgm:prSet presAssocID="{AD49C618-A18D-4D34-8A52-0FC6D6770B9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218EDCC-0B3E-42E2-B068-F63E2D2EBC12}" type="pres">
      <dgm:prSet presAssocID="{E336CEA4-ABD5-4A4E-857C-902611D4102C}" presName="parentText" presStyleLbl="node1" presStyleIdx="0" presStyleCnt="1" custLinFactNeighborX="-62694" custLinFactNeighborY="-708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84AEC40-BB49-4D9A-B6B5-F48CF0FA5D2E}" srcId="{AD49C618-A18D-4D34-8A52-0FC6D6770B93}" destId="{E336CEA4-ABD5-4A4E-857C-902611D4102C}" srcOrd="0" destOrd="0" parTransId="{E217B408-CC3C-43B1-88F3-BB4278B6D264}" sibTransId="{264E1DD1-2BCD-4359-A231-4733F62D118B}"/>
    <dgm:cxn modelId="{3A637BAC-6771-4972-8EA6-A0A38D928BB2}" type="presOf" srcId="{E336CEA4-ABD5-4A4E-857C-902611D4102C}" destId="{B218EDCC-0B3E-42E2-B068-F63E2D2EBC12}" srcOrd="0" destOrd="0" presId="urn:microsoft.com/office/officeart/2005/8/layout/vList2"/>
    <dgm:cxn modelId="{69181B41-347D-456A-B0FE-FC86AB80B8A3}" type="presOf" srcId="{AD49C618-A18D-4D34-8A52-0FC6D6770B93}" destId="{4B6EBAA8-F130-4C22-AEEB-7A6435097C05}" srcOrd="0" destOrd="0" presId="urn:microsoft.com/office/officeart/2005/8/layout/vList2"/>
    <dgm:cxn modelId="{D9305437-0B53-4D04-B2EE-8C85C38F2E2D}" type="presParOf" srcId="{4B6EBAA8-F130-4C22-AEEB-7A6435097C05}" destId="{B218EDCC-0B3E-42E2-B068-F63E2D2EBC1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8EDCC-0B3E-42E2-B068-F63E2D2EBC12}">
      <dsp:nvSpPr>
        <dsp:cNvPr id="0" name=""/>
        <dsp:cNvSpPr/>
      </dsp:nvSpPr>
      <dsp:spPr>
        <a:xfrm>
          <a:off x="0" y="0"/>
          <a:ext cx="8578850" cy="5388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原始文献       文摘索引类数据库中的呈现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6306" y="26306"/>
        <a:ext cx="8526238" cy="486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9E0C6-4652-4FC3-A44A-E7EC1B9606DA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07847-F3E8-407C-A080-E3C0386794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38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6F877-F34A-4034-BFF4-5769E0BC2D3E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91731-381B-4745-B0EE-D5F5E4601A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63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0886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0886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91731-381B-4745-B0EE-D5F5E4601AF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7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91731-381B-4745-B0EE-D5F5E4601AF8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94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>
            <a:lumMod val="95000"/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57F-1835-46AB-82AD-AE935FD849B9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57F-1835-46AB-82AD-AE935FD849B9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57F-1835-46AB-82AD-AE935FD849B9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57F-1835-46AB-82AD-AE935FD849B9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 userDrawn="1"/>
        </p:nvSpPr>
        <p:spPr bwMode="auto">
          <a:xfrm flipV="1">
            <a:off x="323528" y="599841"/>
            <a:ext cx="8509000" cy="34527"/>
          </a:xfrm>
          <a:prstGeom prst="rect">
            <a:avLst/>
          </a:prstGeom>
          <a:solidFill>
            <a:srgbClr val="0070C0">
              <a:alpha val="81175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rot="10800000" lIns="81643" tIns="40822" rIns="81643" bIns="40822" anchor="ctr"/>
          <a:lstStyle/>
          <a:p>
            <a:pPr algn="ctr"/>
            <a:endParaRPr lang="zh-CN" altLang="zh-CN" sz="4000" dirty="0">
              <a:solidFill>
                <a:schemeClr val="tx2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738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16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 flipV="1">
            <a:off x="250824" y="4742261"/>
            <a:ext cx="8509000" cy="34527"/>
          </a:xfrm>
          <a:prstGeom prst="rect">
            <a:avLst/>
          </a:prstGeom>
          <a:solidFill>
            <a:srgbClr val="0070C0">
              <a:alpha val="81175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rot="10800000" lIns="81643" tIns="40822" rIns="81643" bIns="40822" anchor="ctr"/>
          <a:lstStyle/>
          <a:p>
            <a:pPr algn="ctr"/>
            <a:endParaRPr lang="zh-CN" altLang="zh-CN" sz="4000" dirty="0">
              <a:solidFill>
                <a:srgbClr val="1F497D"/>
              </a:solidFill>
              <a:ea typeface="宋体" pitchFamily="2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 flipV="1">
            <a:off x="323528" y="599841"/>
            <a:ext cx="8509000" cy="34527"/>
          </a:xfrm>
          <a:prstGeom prst="rect">
            <a:avLst/>
          </a:prstGeom>
          <a:solidFill>
            <a:srgbClr val="0070C0">
              <a:alpha val="81175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rot="10800000" lIns="81643" tIns="40822" rIns="81643" bIns="40822" anchor="ctr"/>
          <a:lstStyle/>
          <a:p>
            <a:pPr algn="ctr"/>
            <a:endParaRPr lang="zh-CN" altLang="zh-CN" sz="4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6" name="Text Box 19"/>
          <p:cNvSpPr txBox="1">
            <a:spLocks noChangeArrowheads="1"/>
          </p:cNvSpPr>
          <p:nvPr userDrawn="1"/>
        </p:nvSpPr>
        <p:spPr bwMode="auto">
          <a:xfrm>
            <a:off x="-108518" y="4889979"/>
            <a:ext cx="4824535" cy="1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1643" tIns="40822" rIns="81643" bIns="4082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fontAlgn="auto" hangingPunct="1">
              <a:lnSpc>
                <a:spcPct val="4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大连理工大学图书馆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信息检索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研究生课程教学组</a:t>
            </a:r>
          </a:p>
        </p:txBody>
      </p:sp>
    </p:spTree>
    <p:extLst>
      <p:ext uri="{BB962C8B-B14F-4D97-AF65-F5344CB8AC3E}">
        <p14:creationId xmlns:p14="http://schemas.microsoft.com/office/powerpoint/2010/main" val="291135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90550" y="250429"/>
            <a:ext cx="6915150" cy="543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7376" y="927100"/>
            <a:ext cx="78994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EE57F-1835-46AB-82AD-AE935FD849B9}" type="datetimeFigureOut">
              <a:rPr lang="zh-CN" altLang="en-US" smtClean="0"/>
              <a:pPr/>
              <a:t>2016/3/17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69743-76A0-4D48-A833-75E52FA2A2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1" y="793750"/>
            <a:ext cx="55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0" y="4753850"/>
            <a:ext cx="9144001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endParaRPr lang="zh-CN" altLang="en-US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8"/>
          <p:cNvSpPr txBox="1"/>
          <p:nvPr userDrawn="1"/>
        </p:nvSpPr>
        <p:spPr>
          <a:xfrm>
            <a:off x="615949" y="4743390"/>
            <a:ext cx="78708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文献基础知识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燕尾形 11"/>
          <p:cNvSpPr/>
          <p:nvPr userDrawn="1"/>
        </p:nvSpPr>
        <p:spPr>
          <a:xfrm>
            <a:off x="5918051" y="4844150"/>
            <a:ext cx="187569" cy="24618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0" r:id="rId6"/>
    <p:sldLayoutId id="2147483680" r:id="rId7"/>
    <p:sldLayoutId id="214748368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aj.org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highwire.stanford.edu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tage.jst.go.jp/browse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scholar.google.com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ic.research.microsoft.com/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ic.research.microsoft.com/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ic.research.microsoft.com/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ic.research.microsoft.com/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ic.research.microsoft.com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 descr="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3525" cy="5148858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701925" y="2238522"/>
            <a:ext cx="613727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主讲人：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单承伟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   位：大连理工大学图书馆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11187" y="1498025"/>
            <a:ext cx="7875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信息检索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6418" y="913368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专利文献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776" y="1371600"/>
            <a:ext cx="7874000" cy="1276999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是实行专利制度的国家及国际性专利组织在专利申请、授权等过程中产生的官方文件及出版物，包括专利的各种说明书、专利公报、专利文摘出版物和专利索引等。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426" y="3238500"/>
            <a:ext cx="7880350" cy="1276999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内容上具有详尽性、实用性、新颖性的特点。各国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专利法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明确规定：申请专利的发明创造必须具备工业实用性。因此，专利文献比一般科技文献更具有实用性。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600" y="2882900"/>
            <a:ext cx="806450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按出版形式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6418" y="913368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科技报告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776" y="1428655"/>
            <a:ext cx="787400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又称研究报告或技术报告，是科学技术工作围绕某个课题研究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形成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的正式报告，或对某个课题研究过程中各阶段进展情况的实际记录。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按出版形式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8511" y="2665848"/>
            <a:ext cx="806450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18121" y="3280251"/>
            <a:ext cx="7768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内容新颖、详尽、专深，通常单独成册，独立编号，有些报告公开出版发行渠道很难获得。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6418" y="913368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标准文献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776" y="1428655"/>
            <a:ext cx="7874000" cy="497940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标准文献是技术标准、技术规格及各技术规则等文献的总称。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按出版形式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3775" y="2445255"/>
            <a:ext cx="806450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673775" y="3246825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标准文献经公认的权威部门制订、审批，技术可靠，具有一定的法律效力，有时效性。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6418" y="913368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零次文献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776" y="1487999"/>
            <a:ext cx="787400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是指尚未发表或未公开交流的信息。这些未进入正式交流渠道的信息，往往反映研究工作取得的最新发现或针对某一问题的最新想法等。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按文献加工深度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 descr="318752-140Z30K10761-l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2571750"/>
            <a:ext cx="2875139" cy="20701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6418" y="913368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一次文献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776" y="1517001"/>
            <a:ext cx="7874000" cy="1276999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又称原始文献。是指作者以其本人的研究成果（如实验、观察、调查研究等的结果）为基本素材写成的原始创作，如</a:t>
            </a:r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专著、期刊论文、科技报告、学位论文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按文献加工深度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 descr="C:\Documents and Settings\Administrator\桌面\45831c5e333b530669cb4bc3d7ec9f0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94" y="2571750"/>
            <a:ext cx="3736601" cy="217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6418" y="913368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二次文献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776" y="1517001"/>
            <a:ext cx="787400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是指将大量的、分散的、无序的一次文献收集起来，按照一定的方法进行加工整理，使之系统化、便于查找而形成的工具性文献。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按文献加工深度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 descr="B201011485337287288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527300"/>
            <a:ext cx="3244850" cy="21579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6418" y="913368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三次文献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013" y="1512581"/>
            <a:ext cx="787400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围绕着某个专题，利用一次、二次文献，对内容进行深度加工、综合概括而形成的文献，如各种</a:t>
            </a:r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综述、学科年度总结、百科全书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按文献加工深度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6418" y="1121886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印刷型文献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3775" y="1149350"/>
            <a:ext cx="323850" cy="3238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393949" y="1181566"/>
            <a:ext cx="6092825" cy="3100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lvl="0">
              <a:lnSpc>
                <a:spcPct val="120000"/>
              </a:lnSpc>
              <a:defRPr/>
            </a:pPr>
            <a:r>
              <a:rPr lang="zh-CN" altLang="en-US" kern="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纸介质、方便阅读</a:t>
            </a:r>
            <a:endParaRPr lang="zh-CN" altLang="en-US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0450" y="1682750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缩微型文献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0400" y="1710214"/>
            <a:ext cx="323850" cy="3238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393949" y="1727200"/>
            <a:ext cx="6092825" cy="3100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lvl="0">
              <a:lnSpc>
                <a:spcPct val="120000"/>
              </a:lnSpc>
              <a:defRPr/>
            </a:pPr>
            <a:r>
              <a:rPr lang="zh-CN" altLang="en-US" kern="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感光材料、</a:t>
            </a:r>
            <a:r>
              <a:rPr lang="zh-CN" altLang="en-US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依靠</a:t>
            </a:r>
            <a:r>
              <a:rPr lang="zh-CN" altLang="en-US" kern="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设备阅读</a:t>
            </a:r>
            <a:endParaRPr lang="zh-CN" altLang="en-US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58532" y="2260600"/>
            <a:ext cx="2620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机读型文献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电子版文献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58333" y="2288064"/>
            <a:ext cx="323850" cy="3238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656642" y="2287969"/>
            <a:ext cx="4830134" cy="3100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lvl="0">
              <a:lnSpc>
                <a:spcPct val="120000"/>
              </a:lnSpc>
              <a:defRPr/>
            </a:pPr>
            <a:r>
              <a:rPr lang="zh-CN" altLang="en-US" kern="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磁光电介质、依</a:t>
            </a:r>
            <a:r>
              <a:rPr lang="zh-CN" altLang="en-US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靠</a:t>
            </a:r>
            <a:r>
              <a:rPr lang="zh-CN" altLang="en-US" kern="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计算机或辅助设备阅读</a:t>
            </a:r>
            <a:endParaRPr lang="zh-CN" altLang="en-US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54282" y="2882900"/>
            <a:ext cx="2620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其它载体文献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0884" y="2896632"/>
            <a:ext cx="323850" cy="3238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2657476" y="2927350"/>
            <a:ext cx="5829300" cy="3100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lvl="0">
              <a:lnSpc>
                <a:spcPct val="120000"/>
              </a:lnSpc>
              <a:defRPr/>
            </a:pPr>
            <a:r>
              <a:rPr lang="zh-CN" altLang="en-US" kern="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石、竹、帛、甲骨等特殊介质</a:t>
            </a:r>
            <a:endParaRPr lang="zh-CN" altLang="en-US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——Ⅲ.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载体形式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17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"/>
          <p:cNvSpPr txBox="1">
            <a:spLocks noChangeArrowheads="1"/>
          </p:cNvSpPr>
          <p:nvPr/>
        </p:nvSpPr>
        <p:spPr bwMode="auto">
          <a:xfrm>
            <a:off x="749301" y="1416050"/>
            <a:ext cx="2000250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图书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/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学术专著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期刊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连续出版物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会议文献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学位论文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专利文献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科技报告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标准文献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615950" y="830761"/>
            <a:ext cx="2279451" cy="496389"/>
          </a:xfrm>
          <a:prstGeom prst="roundRect">
            <a:avLst>
              <a:gd name="adj" fmla="val 5451"/>
            </a:avLst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按出版形式划分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225999" y="830761"/>
            <a:ext cx="2279451" cy="496389"/>
          </a:xfrm>
          <a:prstGeom prst="roundRect">
            <a:avLst>
              <a:gd name="adj" fmla="val 5451"/>
            </a:avLst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按文献加工深度划分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5848549" y="838200"/>
            <a:ext cx="2279451" cy="496389"/>
          </a:xfrm>
          <a:prstGeom prst="roundRect">
            <a:avLst>
              <a:gd name="adj" fmla="val 5451"/>
            </a:avLst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按载体形式划分</a:t>
            </a:r>
          </a:p>
        </p:txBody>
      </p:sp>
      <p:sp>
        <p:nvSpPr>
          <p:cNvPr id="34" name="矩形 33"/>
          <p:cNvSpPr/>
          <p:nvPr/>
        </p:nvSpPr>
        <p:spPr>
          <a:xfrm>
            <a:off x="611188" y="838200"/>
            <a:ext cx="2271712" cy="3689350"/>
          </a:xfrm>
          <a:prstGeom prst="rect">
            <a:avLst/>
          </a:prstGeom>
          <a:noFill/>
          <a:ln>
            <a:solidFill>
              <a:srgbClr val="FF8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233738" y="838200"/>
            <a:ext cx="2271712" cy="3689350"/>
          </a:xfrm>
          <a:prstGeom prst="rect">
            <a:avLst/>
          </a:prstGeom>
          <a:noFill/>
          <a:ln>
            <a:solidFill>
              <a:srgbClr val="FF8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"/>
          <p:cNvSpPr txBox="1">
            <a:spLocks noChangeArrowheads="1"/>
          </p:cNvSpPr>
          <p:nvPr/>
        </p:nvSpPr>
        <p:spPr bwMode="auto">
          <a:xfrm>
            <a:off x="3339951" y="1428601"/>
            <a:ext cx="20002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零次文献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一次文献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二次文献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三次文献</a:t>
            </a:r>
          </a:p>
        </p:txBody>
      </p:sp>
      <p:sp>
        <p:nvSpPr>
          <p:cNvPr id="38" name="矩形 37"/>
          <p:cNvSpPr/>
          <p:nvPr/>
        </p:nvSpPr>
        <p:spPr>
          <a:xfrm>
            <a:off x="5856288" y="838200"/>
            <a:ext cx="2271712" cy="3689350"/>
          </a:xfrm>
          <a:prstGeom prst="rect">
            <a:avLst/>
          </a:prstGeom>
          <a:noFill/>
          <a:ln>
            <a:solidFill>
              <a:srgbClr val="FF8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"/>
          <p:cNvSpPr txBox="1">
            <a:spLocks noChangeArrowheads="1"/>
          </p:cNvSpPr>
          <p:nvPr/>
        </p:nvSpPr>
        <p:spPr bwMode="auto">
          <a:xfrm>
            <a:off x="5949950" y="1439724"/>
            <a:ext cx="20002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印刷型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缩微型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计算机阅读型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其它载体</a:t>
            </a:r>
          </a:p>
        </p:txBody>
      </p:sp>
      <p:sp>
        <p:nvSpPr>
          <p:cNvPr id="12" name="矩形 11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339951" y="2305764"/>
            <a:ext cx="1637094" cy="446005"/>
          </a:xfrm>
          <a:prstGeom prst="roundRect">
            <a:avLst/>
          </a:prstGeom>
          <a:solidFill>
            <a:srgbClr val="FFFF00">
              <a:alpha val="3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7218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en-US" altLang="zh-CN" kern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3273719" y="2031691"/>
            <a:ext cx="3831931" cy="438553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第一章 文献基础知识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7040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en-US" altLang="zh-CN" kern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en-US" altLang="zh-CN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3273719" y="2031691"/>
            <a:ext cx="3831931" cy="438553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第一章 文献基础知识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0406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2194885" y="1449867"/>
            <a:ext cx="3443916" cy="444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如何实现文献有序化？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11188" y="1327150"/>
            <a:ext cx="1560512" cy="624080"/>
          </a:xfrm>
          <a:prstGeom prst="roundRect">
            <a:avLst>
              <a:gd name="adj" fmla="val 4305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思考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58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82600" y="1846820"/>
            <a:ext cx="1368000" cy="1368000"/>
          </a:xfrm>
          <a:prstGeom prst="ellipse">
            <a:avLst/>
          </a:prstGeom>
          <a:solidFill>
            <a:srgbClr val="0070C0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pPr lvl="0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1727200" y="1891270"/>
            <a:ext cx="754380" cy="262890"/>
          </a:xfrm>
          <a:prstGeom prst="line">
            <a:avLst/>
          </a:prstGeom>
          <a:ln>
            <a:solidFill>
              <a:srgbClr val="0070C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727200" y="2912801"/>
            <a:ext cx="765810" cy="311969"/>
          </a:xfrm>
          <a:prstGeom prst="line">
            <a:avLst/>
          </a:prstGeom>
          <a:ln>
            <a:solidFill>
              <a:srgbClr val="0070C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27300" y="1669020"/>
            <a:ext cx="1778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外部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特征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37933" y="3043871"/>
            <a:ext cx="1778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特征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83150" y="913370"/>
            <a:ext cx="13756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题名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作者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作者单位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出版社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4349750" y="1091170"/>
            <a:ext cx="533400" cy="1488116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4374343" y="3135870"/>
            <a:ext cx="597707" cy="2667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2" rIns="81643" bIns="40822" rtlCol="0" anchor="ctr"/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grpSp>
        <p:nvGrpSpPr>
          <p:cNvPr id="38" name="组合 23"/>
          <p:cNvGrpSpPr/>
          <p:nvPr/>
        </p:nvGrpSpPr>
        <p:grpSpPr>
          <a:xfrm>
            <a:off x="5060952" y="2780268"/>
            <a:ext cx="2513417" cy="1080532"/>
            <a:chOff x="6367750" y="2610780"/>
            <a:chExt cx="1592670" cy="1440712"/>
          </a:xfrm>
        </p:grpSpPr>
        <p:sp>
          <p:nvSpPr>
            <p:cNvPr id="39" name="左中括号 38"/>
            <p:cNvSpPr/>
            <p:nvPr/>
          </p:nvSpPr>
          <p:spPr>
            <a:xfrm>
              <a:off x="6367750" y="2834254"/>
              <a:ext cx="264403" cy="1002535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宋体" pitchFamily="2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49414" y="2610780"/>
              <a:ext cx="1311006" cy="49244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分类法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49414" y="3559049"/>
              <a:ext cx="1311006" cy="49244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主题法</a:t>
              </a:r>
            </a:p>
          </p:txBody>
        </p:sp>
      </p:grpSp>
      <p:grpSp>
        <p:nvGrpSpPr>
          <p:cNvPr id="42" name="组合 23"/>
          <p:cNvGrpSpPr/>
          <p:nvPr/>
        </p:nvGrpSpPr>
        <p:grpSpPr>
          <a:xfrm>
            <a:off x="7067551" y="1180070"/>
            <a:ext cx="2349499" cy="2606815"/>
            <a:chOff x="5927863" y="2526560"/>
            <a:chExt cx="2349498" cy="3475754"/>
          </a:xfrm>
        </p:grpSpPr>
        <p:sp>
          <p:nvSpPr>
            <p:cNvPr id="43" name="左中括号 42"/>
            <p:cNvSpPr/>
            <p:nvPr/>
          </p:nvSpPr>
          <p:spPr>
            <a:xfrm>
              <a:off x="5927863" y="2834253"/>
              <a:ext cx="382902" cy="3168061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宋体" pitchFamily="2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98262" y="2526560"/>
              <a:ext cx="1979099" cy="49244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目录类工具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7" name="右箭头 46"/>
          <p:cNvSpPr/>
          <p:nvPr/>
        </p:nvSpPr>
        <p:spPr>
          <a:xfrm rot="10800000">
            <a:off x="6597224" y="2438400"/>
            <a:ext cx="452948" cy="40758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2" rIns="81643" bIns="40822" rtlCol="0" anchor="ctr"/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67832" y="1980169"/>
            <a:ext cx="146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索引类工具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80870" y="2840585"/>
            <a:ext cx="136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文摘类工具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74369" y="3584941"/>
            <a:ext cx="11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149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2776" y="1104900"/>
            <a:ext cx="787400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外部特征是文献上标明的、显而易见的特征。一般包括</a:t>
            </a: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题目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作者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作者单位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ISBN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号、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ISSN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号、专利号、标准号）、</a:t>
            </a: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出版社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基于外部特征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178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2776" y="1351635"/>
            <a:ext cx="7874000" cy="497940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是指根据文献内容的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学科性质和特点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进行文献分类的方法。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基于内容特征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5785" y="924001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分类法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3775" y="2301720"/>
            <a:ext cx="7889275" cy="2270733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marL="306160" indent="-30616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①  中图法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国家图书馆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中国图书馆分类法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编辑委员会编制。检索标识即分类号，由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字母和数字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组成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中图法在五个基本部类的基础上，分为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个基本大类，构成分类表的第一级类目。字母后用数字表示大类以下类目的划分。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149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基于内容特征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49325"/>
              </p:ext>
            </p:extLst>
          </p:nvPr>
        </p:nvGraphicFramePr>
        <p:xfrm>
          <a:off x="611188" y="927100"/>
          <a:ext cx="7882180" cy="364172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05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5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0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A </a:t>
                      </a:r>
                      <a:r>
                        <a:rPr lang="zh-CN" altLang="en-US" sz="170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马克思主义、列宁主义、毛泽东思想</a:t>
                      </a:r>
                      <a:endParaRPr lang="en-US" altLang="zh-CN" sz="170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altLang="zh-CN" sz="1700" dirty="0" smtClean="0">
                          <a:latin typeface="微软雅黑" pitchFamily="34" charset="-122"/>
                          <a:ea typeface="微软雅黑" pitchFamily="34" charset="-122"/>
                        </a:rPr>
                        <a:t>N</a:t>
                      </a:r>
                      <a:r>
                        <a:rPr lang="zh-CN" altLang="en-US" sz="1700" dirty="0" smtClean="0">
                          <a:latin typeface="微软雅黑" pitchFamily="34" charset="-122"/>
                          <a:ea typeface="微软雅黑" pitchFamily="34" charset="-122"/>
                        </a:rPr>
                        <a:t>自然科学总论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B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哲学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O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数理科学和化学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r>
                        <a:rPr lang="en-US" altLang="zh-CN" sz="1700" dirty="0">
                          <a:latin typeface="微软雅黑" pitchFamily="34" charset="-122"/>
                          <a:ea typeface="微软雅黑" pitchFamily="34" charset="-122"/>
                        </a:rPr>
                        <a:t>C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社会科学总论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altLang="zh-CN" sz="1700" dirty="0">
                          <a:latin typeface="微软雅黑" pitchFamily="34" charset="-122"/>
                          <a:ea typeface="微软雅黑" pitchFamily="34" charset="-122"/>
                        </a:rPr>
                        <a:t>P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天文学、地球科学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D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政治、法律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Q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生物科学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E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军事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R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医药、卫生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F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经济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S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农业科学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399">
                <a:tc>
                  <a:txBody>
                    <a:bodyPr/>
                    <a:lstStyle/>
                    <a:p>
                      <a:r>
                        <a:rPr lang="en-US" altLang="zh-CN" sz="1700" dirty="0">
                          <a:latin typeface="微软雅黑" pitchFamily="34" charset="-122"/>
                          <a:ea typeface="微软雅黑" pitchFamily="34" charset="-122"/>
                        </a:rPr>
                        <a:t>G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文化、科学、教育、体育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T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工业技术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H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语言、文字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U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交通运输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I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文学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V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航空、航天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J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艺术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X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环境科学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K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历史、地理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微软雅黑" pitchFamily="34" charset="-122"/>
                          <a:ea typeface="微软雅黑" pitchFamily="34" charset="-122"/>
                        </a:rPr>
                        <a:t>Z </a:t>
                      </a:r>
                      <a:r>
                        <a:rPr lang="zh-CN" altLang="en-US" sz="1700" dirty="0">
                          <a:latin typeface="微软雅黑" pitchFamily="34" charset="-122"/>
                          <a:ea typeface="微软雅黑" pitchFamily="34" charset="-122"/>
                        </a:rPr>
                        <a:t>综合性图书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5237496" y="260350"/>
            <a:ext cx="12458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160" indent="-30616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①  中图法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50101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基于内容特征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11188" y="974768"/>
            <a:ext cx="7875587" cy="441282"/>
          </a:xfrm>
          <a:prstGeom prst="rect">
            <a:avLst/>
          </a:prstGeom>
        </p:spPr>
        <p:txBody>
          <a:bodyPr lIns="81643" tIns="40822" rIns="81643" bIns="40822">
            <a:noAutofit/>
          </a:bodyPr>
          <a:lstStyle/>
          <a:p>
            <a:pPr marL="306160"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：查找“</a:t>
            </a:r>
            <a:r>
              <a:rPr lang="zh-CN" altLang="en-US" b="1" u="sng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分类检索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”主题的分类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号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11188" y="1549400"/>
            <a:ext cx="7875587" cy="2174832"/>
          </a:xfrm>
          <a:prstGeom prst="rect">
            <a:avLst/>
          </a:prstGeom>
        </p:spPr>
        <p:txBody>
          <a:bodyPr lIns="81643" tIns="40822" rIns="81643" bIns="40822">
            <a:noAutofit/>
          </a:bodyPr>
          <a:lstStyle/>
          <a:p>
            <a:pPr marL="306160"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dirty="0" smtClean="0">
                <a:latin typeface="微软雅黑" pitchFamily="34" charset="-122"/>
                <a:ea typeface="微软雅黑" pitchFamily="34" charset="-122"/>
              </a:rPr>
              <a:t>G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文化、科学、教育、体育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基本大类</a:t>
            </a:r>
          </a:p>
          <a:p>
            <a:pPr marL="306160"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dirty="0">
                <a:latin typeface="微软雅黑" pitchFamily="34" charset="-122"/>
                <a:ea typeface="微软雅黑" pitchFamily="34" charset="-122"/>
              </a:rPr>
              <a:t>    G2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信息与知识传播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二级类目</a:t>
            </a:r>
          </a:p>
          <a:p>
            <a:pPr marL="306160"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dirty="0">
                <a:latin typeface="微软雅黑" pitchFamily="34" charset="-122"/>
                <a:ea typeface="微软雅黑" pitchFamily="34" charset="-122"/>
              </a:rPr>
              <a:t>        G20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信息与传播理论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三级类目</a:t>
            </a:r>
          </a:p>
          <a:p>
            <a:pPr marL="306160"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dirty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en-US" altLang="en-US" dirty="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        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37496" y="260350"/>
            <a:ext cx="12458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160" indent="-30616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①  中图法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9790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基于内容特征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500" y="927100"/>
            <a:ext cx="7889275" cy="1384336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marL="306160" indent="-30616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②  杜威十进分类法</a:t>
            </a:r>
          </a:p>
          <a:p>
            <a:pPr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由美国图书馆学家杜威编制的综合性等级列举式分类法。在美国，几乎所有公共图书馆和学校图书馆都采用这种分类法。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1189" y="2571750"/>
            <a:ext cx="3960812" cy="1872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81643" tIns="40822" rIns="81643" bIns="40822">
            <a:noAutofit/>
          </a:bodyPr>
          <a:lstStyle/>
          <a:p>
            <a:pPr indent="-30616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共分为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个大类：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indent="-30616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　总论 </a:t>
            </a:r>
          </a:p>
          <a:p>
            <a:pPr indent="-30616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　哲学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indent="-30616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…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indent="-30616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900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　地理、历史及辅助学科 </a:t>
            </a:r>
          </a:p>
        </p:txBody>
      </p:sp>
      <p:sp>
        <p:nvSpPr>
          <p:cNvPr id="11" name="内容占位符 3"/>
          <p:cNvSpPr txBox="1">
            <a:spLocks/>
          </p:cNvSpPr>
          <p:nvPr/>
        </p:nvSpPr>
        <p:spPr>
          <a:xfrm>
            <a:off x="4572000" y="2571750"/>
            <a:ext cx="3914776" cy="18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81643" tIns="40822" rIns="81643" bIns="40822">
            <a:noAutofit/>
          </a:bodyPr>
          <a:lstStyle/>
          <a:p>
            <a:pPr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例：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　应用科学 </a:t>
            </a:r>
          </a:p>
          <a:p>
            <a:pPr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630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　　农业 </a:t>
            </a:r>
          </a:p>
          <a:p>
            <a:pPr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631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　　　农业经营 </a:t>
            </a:r>
          </a:p>
          <a:p>
            <a:pPr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631.5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　　　作物栽培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indent="-30616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indent="-306160" eaLnBrk="0" hangingPunct="0">
              <a:spcBef>
                <a:spcPct val="200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436276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基于内容特征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500" y="927100"/>
            <a:ext cx="7889275" cy="1384336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marL="306160" indent="-30616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③  美国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国会图书馆图书分类法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》</a:t>
            </a:r>
          </a:p>
          <a:p>
            <a:pPr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由美国图书馆馆长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Herbert Putnam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1897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年主持编制。采用的标记符号为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字母与数字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相结合的混合号码。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262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基于内容特征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500" y="927100"/>
            <a:ext cx="7889275" cy="1384336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marL="408214" indent="-408214" eaLnBrk="0" hangingPunct="0">
              <a:lnSpc>
                <a:spcPct val="150000"/>
              </a:lnSpc>
              <a:spcBef>
                <a:spcPct val="20000"/>
              </a:spcBef>
              <a:buAutoNum type="circleNumDbPlain" startAt="4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国际专利分类法  </a:t>
            </a:r>
            <a:r>
              <a:rPr lang="en-US" altLang="en-US" dirty="0" smtClean="0">
                <a:latin typeface="Calibri" pitchFamily="34" charset="0"/>
                <a:ea typeface="宋体" pitchFamily="2" charset="-122"/>
              </a:rPr>
              <a:t>(</a:t>
            </a:r>
            <a:r>
              <a:rPr lang="en-US" altLang="zh-CN" dirty="0" smtClean="0">
                <a:latin typeface="Calibri" pitchFamily="34" charset="0"/>
                <a:ea typeface="宋体" pitchFamily="2" charset="-122"/>
              </a:rPr>
              <a:t>International Patent Classification, IPC </a:t>
            </a:r>
            <a:r>
              <a:rPr lang="en-US" altLang="en-US" dirty="0" smtClean="0">
                <a:latin typeface="Calibri" pitchFamily="34" charset="0"/>
                <a:ea typeface="宋体" pitchFamily="2" charset="-122"/>
              </a:rPr>
              <a:t>)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国际专利分类法是国际上通用的专利文献分类法，通常缩写为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IPC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号。分为部、大类、小类、主组、分组五个层级。</a:t>
            </a:r>
          </a:p>
        </p:txBody>
      </p:sp>
      <p:sp>
        <p:nvSpPr>
          <p:cNvPr id="7" name="矩形 6"/>
          <p:cNvSpPr/>
          <p:nvPr/>
        </p:nvSpPr>
        <p:spPr>
          <a:xfrm>
            <a:off x="592064" y="2564646"/>
            <a:ext cx="7894711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例：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46088">
              <a:spcBef>
                <a:spcPts val="600"/>
              </a:spcBef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化学；冶金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</a:t>
            </a:r>
          </a:p>
          <a:p>
            <a:pPr indent="627063">
              <a:spcBef>
                <a:spcPts val="600"/>
              </a:spcBef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C03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玻璃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；矿棉或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渣棉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indent="808038">
              <a:spcBef>
                <a:spcPts val="600"/>
              </a:spcBef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C03B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制造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成型及辅助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indent="808038">
              <a:spcBef>
                <a:spcPts val="600"/>
              </a:spcBef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C03C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玻璃釉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或搪瓷釉的化学成分；玻璃的表面处理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888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基于内容特征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500" y="927100"/>
            <a:ext cx="7889275" cy="9688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marL="408214" indent="-408214" eaLnBrk="0" hangingPunct="0">
              <a:lnSpc>
                <a:spcPct val="150000"/>
              </a:lnSpc>
              <a:spcBef>
                <a:spcPct val="20000"/>
              </a:spcBef>
              <a:buAutoNum type="circleNumDbPlain" startAt="4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国际专利分类法  </a:t>
            </a:r>
            <a:r>
              <a:rPr lang="en-US" altLang="en-US" dirty="0" smtClean="0">
                <a:latin typeface="Calibri" pitchFamily="34" charset="0"/>
                <a:ea typeface="宋体" pitchFamily="2" charset="-122"/>
              </a:rPr>
              <a:t>(</a:t>
            </a:r>
            <a:r>
              <a:rPr lang="en-US" altLang="zh-CN" dirty="0" smtClean="0">
                <a:latin typeface="Calibri" pitchFamily="34" charset="0"/>
                <a:ea typeface="宋体" pitchFamily="2" charset="-122"/>
              </a:rPr>
              <a:t>International Patent Classification, IPC </a:t>
            </a:r>
            <a:r>
              <a:rPr lang="en-US" altLang="en-US" dirty="0" smtClean="0">
                <a:latin typeface="Calibri" pitchFamily="34" charset="0"/>
                <a:ea typeface="宋体" pitchFamily="2" charset="-122"/>
              </a:rPr>
              <a:t>)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hangingPunct="0">
              <a:lnSpc>
                <a:spcPct val="150000"/>
              </a:lnSpc>
              <a:spcBef>
                <a:spcPct val="20000"/>
              </a:spcBef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8013" y="1707896"/>
            <a:ext cx="7885881" cy="913438"/>
          </a:xfrm>
          <a:prstGeom prst="rect">
            <a:avLst/>
          </a:prstGeom>
        </p:spPr>
        <p:txBody>
          <a:bodyPr wrap="square" lIns="81643" tIns="40822" rIns="81643" bIns="40822">
            <a:spAutoFit/>
          </a:bodyPr>
          <a:lstStyle/>
          <a:p>
            <a:pPr indent="-30616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国际专利分类表的内容设置包括了与发明创造有关全部技术领域，将不同技术领域概括分成８个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个部所涉及的技术范围是：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71353"/>
              </p:ext>
            </p:extLst>
          </p:nvPr>
        </p:nvGraphicFramePr>
        <p:xfrm>
          <a:off x="611714" y="3021800"/>
          <a:ext cx="7882180" cy="84834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91">
                <a:tc>
                  <a:txBody>
                    <a:bodyPr/>
                    <a:lstStyle/>
                    <a:p>
                      <a:pPr indent="-30616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r>
                        <a:rPr lang="zh-CN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部：生活需要</a:t>
                      </a:r>
                    </a:p>
                  </a:txBody>
                  <a:tcPr marL="95250" marR="95250" marT="14287" marB="14287" anchor="ctr">
                    <a:lnR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-30616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C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部：化学；冶金</a:t>
                      </a:r>
                      <a:endParaRPr lang="zh-CN" altLang="zh-CN" sz="16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>
                    <a:lnL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部：固定建筑物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>
                    <a:lnL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G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部：物理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>
                    <a:lnL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582">
                <a:tc>
                  <a:txBody>
                    <a:bodyPr/>
                    <a:lstStyle/>
                    <a:p>
                      <a:pPr indent="-30616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  <a:r>
                        <a:rPr lang="zh-CN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部：作业；运输</a:t>
                      </a:r>
                    </a:p>
                  </a:txBody>
                  <a:tcPr marL="95250" marR="95250" marT="14287" marB="14287" anchor="ctr">
                    <a:lnR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-30616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D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部：纺织；造纸</a:t>
                      </a:r>
                      <a:endParaRPr lang="zh-CN" altLang="zh-CN" sz="16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>
                    <a:lnL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488950" indent="-488950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部：机械工程；照明；加热；武器；爆破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>
                    <a:lnL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H</a:t>
                      </a:r>
                      <a:r>
                        <a:rPr lang="zh-CN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部：电学</a:t>
                      </a:r>
                      <a:endParaRPr lang="zh-CN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>
                    <a:lnL w="9525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303910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副标题 1"/>
          <p:cNvSpPr txBox="1">
            <a:spLocks/>
          </p:cNvSpPr>
          <p:nvPr/>
        </p:nvSpPr>
        <p:spPr>
          <a:xfrm>
            <a:off x="2194885" y="1449867"/>
            <a:ext cx="3443916" cy="444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有哪些文献是重要的？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11188" y="1327150"/>
            <a:ext cx="1560512" cy="624080"/>
          </a:xfrm>
          <a:prstGeom prst="roundRect">
            <a:avLst>
              <a:gd name="adj" fmla="val 4305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思考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0" y="0"/>
            <a:ext cx="5143500" cy="5143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2776" y="1351635"/>
            <a:ext cx="7874000" cy="1280013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表达主题概念的词语称为主题词，将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主题词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作为文献信息主题表述和检索标识的方法称主题法。主题词可以是来自文献的自然语词，也可以是来自词表的人工受控词汇。</a:t>
            </a:r>
          </a:p>
        </p:txBody>
      </p: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基于内容特征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5785" y="924001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主题法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6426" y="2794000"/>
            <a:ext cx="793345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类型</a:t>
            </a:r>
            <a:endParaRPr lang="zh-CN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188" y="3238500"/>
            <a:ext cx="7874000" cy="1328936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① 标题词法：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en-US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词表预先确定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的经过</a:t>
            </a:r>
            <a:r>
              <a:rPr lang="zh-CN" altLang="en-US" dirty="0" smtClean="0">
                <a:solidFill>
                  <a:srgbClr val="0066CC"/>
                </a:solidFill>
                <a:latin typeface="微软雅黑" pitchFamily="34" charset="-122"/>
                <a:ea typeface="微软雅黑" pitchFamily="34" charset="-122"/>
              </a:rPr>
              <a:t>规范化处理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的自然语言语词表达主题概念的主题法。</a:t>
            </a:r>
          </a:p>
          <a:p>
            <a:pPr lvl="0">
              <a:lnSpc>
                <a:spcPct val="150000"/>
              </a:lnSpc>
              <a:buNone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② 单元词法：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以概念上不能再分解元词作为标引和检索依据，揭示文献主题。</a:t>
            </a:r>
          </a:p>
        </p:txBody>
      </p:sp>
    </p:spTree>
    <p:extLst>
      <p:ext uri="{BB962C8B-B14F-4D97-AF65-F5344CB8AC3E}">
        <p14:creationId xmlns:p14="http://schemas.microsoft.com/office/powerpoint/2010/main" val="1930932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build="p"/>
      <p:bldP spid="11" grpI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2776" y="1351635"/>
            <a:ext cx="7874000" cy="959605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常用：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 美国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hlinkClick r:id="rId2" action="ppaction://hlinksldjump"/>
              </a:rPr>
              <a:t>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hlinkClick r:id="rId2" action="ppaction://hlinksldjump"/>
              </a:rPr>
              <a:t>国会图书馆标题表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hlinkClick r:id="rId2" action="ppaction://hlinksldjump"/>
              </a:rPr>
              <a:t>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LCSH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Library Congress Subject Headings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基于内容特征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5785" y="924001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主题法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950" y="2886785"/>
            <a:ext cx="7874000" cy="1328936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③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关键词法：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直接采用</a:t>
            </a:r>
            <a:r>
              <a:rPr lang="zh-CN" altLang="en-US" b="1" u="sng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文献中的词语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来表达主题概念。</a:t>
            </a:r>
          </a:p>
          <a:p>
            <a:pPr lvl="0">
              <a:lnSpc>
                <a:spcPct val="150000"/>
              </a:lnSpc>
              <a:buNone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④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叙词法：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以经过</a:t>
            </a:r>
            <a:r>
              <a:rPr lang="zh-CN" altLang="en-US" b="1" u="sng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规范化处理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的自然语言语词概念</a:t>
            </a:r>
            <a:r>
              <a:rPr lang="zh-CN" altLang="en-US" b="1" u="sng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组配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来表达主题概念。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汉语主题词表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884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-16983"/>
            <a:ext cx="5143440" cy="5149850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304800" y="126940"/>
            <a:ext cx="355600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LCSH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美国国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会标题词表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样例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1520825" y="1306513"/>
            <a:ext cx="1584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规范标题词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2208212" y="1935718"/>
            <a:ext cx="19780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UF: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规范标题词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190750" y="2558018"/>
            <a:ext cx="1979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BT: 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上位标题词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2263775" y="2869168"/>
            <a:ext cx="1835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NT: 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下位标题词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1720850" y="3847068"/>
            <a:ext cx="1944687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规范标题词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035300" y="1492250"/>
            <a:ext cx="14033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大括号 21"/>
          <p:cNvSpPr/>
          <p:nvPr/>
        </p:nvSpPr>
        <p:spPr>
          <a:xfrm>
            <a:off x="4224337" y="1817688"/>
            <a:ext cx="792163" cy="576262"/>
          </a:xfrm>
          <a:prstGeom prst="leftBrace">
            <a:avLst>
              <a:gd name="adj1" fmla="val 8333"/>
              <a:gd name="adj2" fmla="val 480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135438" y="2743755"/>
            <a:ext cx="79216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135438" y="3053318"/>
            <a:ext cx="79216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725862" y="4032805"/>
            <a:ext cx="75723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549900" y="4148766"/>
            <a:ext cx="2117725" cy="3587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TextBox 21"/>
          <p:cNvSpPr txBox="1">
            <a:spLocks noChangeArrowheads="1"/>
          </p:cNvSpPr>
          <p:nvPr/>
        </p:nvSpPr>
        <p:spPr bwMode="auto">
          <a:xfrm>
            <a:off x="7639050" y="3579813"/>
            <a:ext cx="137795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规范标题词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7683500" y="3949700"/>
            <a:ext cx="736600" cy="3143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动作按钮: 后退或前一项 1">
            <a:hlinkClick r:id="" action="ppaction://hlinkshowjump?jump=previousslide" highlightClick="1"/>
          </p:cNvPr>
          <p:cNvSpPr/>
          <p:nvPr/>
        </p:nvSpPr>
        <p:spPr>
          <a:xfrm>
            <a:off x="8712460" y="4822000"/>
            <a:ext cx="304540" cy="22502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1873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/>
        </p:nvGraphicFramePr>
        <p:xfrm>
          <a:off x="304800" y="209947"/>
          <a:ext cx="8578850" cy="539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7" y="37850"/>
            <a:ext cx="9192619" cy="51120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1" y="359883"/>
            <a:ext cx="9236299" cy="4705350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4700612" y="1416050"/>
            <a:ext cx="3313113" cy="20160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SCI-E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增补关键词：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Agronomic performance</a:t>
            </a: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Climate-Change</a:t>
            </a: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Gasification </a:t>
            </a: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Sequestration </a:t>
            </a: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Kinetics </a:t>
            </a: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Energy </a:t>
            </a:r>
            <a:endParaRPr lang="zh-CN" alt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60500" y="1416050"/>
            <a:ext cx="3240000" cy="20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著者关键词：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Slow pyrolysis </a:t>
            </a:r>
          </a:p>
          <a:p>
            <a:pPr>
              <a:defRPr/>
            </a:pPr>
            <a:r>
              <a:rPr lang="en-US" altLang="zh-CN" dirty="0" err="1">
                <a:solidFill>
                  <a:prstClr val="black"/>
                </a:solidFill>
                <a:latin typeface="Arial" pitchFamily="34" charset="0"/>
              </a:rPr>
              <a:t>Biochar</a:t>
            </a: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 </a:t>
            </a: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Biomass </a:t>
            </a: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Methanol </a:t>
            </a:r>
          </a:p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Arial" pitchFamily="34" charset="0"/>
              </a:rPr>
              <a:t>Scale </a:t>
            </a:r>
            <a:endParaRPr lang="zh-CN" altLang="en-US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061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2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7" y="-6350"/>
            <a:ext cx="9192619" cy="51120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3060700" y="1482731"/>
            <a:ext cx="2232025" cy="1754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作者关键词：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Slow pyrolysis</a:t>
            </a:r>
          </a:p>
          <a:p>
            <a:pPr>
              <a:defRPr/>
            </a:pPr>
            <a:r>
              <a:rPr lang="en-US" altLang="zh-CN" dirty="0" err="1">
                <a:latin typeface="Arial" pitchFamily="34" charset="0"/>
              </a:rPr>
              <a:t>Biochar</a:t>
            </a:r>
            <a:endParaRPr lang="en-US" altLang="zh-CN" dirty="0">
              <a:latin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Biomass </a:t>
            </a: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Methanol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970183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38" y="533400"/>
            <a:ext cx="9045862" cy="4216400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3060700" y="1482731"/>
            <a:ext cx="2232025" cy="1754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作者关键词：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Slow pyrolysis</a:t>
            </a:r>
          </a:p>
          <a:p>
            <a:pPr>
              <a:defRPr/>
            </a:pPr>
            <a:r>
              <a:rPr lang="en-US" altLang="zh-CN" dirty="0" err="1">
                <a:latin typeface="Arial" pitchFamily="34" charset="0"/>
              </a:rPr>
              <a:t>Biochar</a:t>
            </a:r>
            <a:endParaRPr lang="en-US" altLang="zh-CN" dirty="0">
              <a:latin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Biomass </a:t>
            </a: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Methanol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Scale</a:t>
            </a:r>
          </a:p>
        </p:txBody>
      </p:sp>
      <p:sp>
        <p:nvSpPr>
          <p:cNvPr id="5" name="矩形 4"/>
          <p:cNvSpPr/>
          <p:nvPr/>
        </p:nvSpPr>
        <p:spPr>
          <a:xfrm>
            <a:off x="539750" y="1384300"/>
            <a:ext cx="1295400" cy="329406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92725" y="2287587"/>
            <a:ext cx="3384000" cy="2862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rgbClr val="0066CC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非受控词：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Bio chars   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Co-production   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Petroleum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based liquids    </a:t>
            </a: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Scale</a:t>
            </a:r>
            <a:r>
              <a:rPr lang="en-US" altLang="zh-CN" dirty="0">
                <a:latin typeface="Arial" pitchFamily="34" charset="0"/>
              </a:rPr>
              <a:t>   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Selling prices   </a:t>
            </a: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Slow pyrolysis   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Techno-economic assessment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Two-stage process </a:t>
            </a:r>
            <a:endParaRPr lang="zh-CN" altLang="en-US" dirty="0">
              <a:latin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92724" y="-38616"/>
            <a:ext cx="3384000" cy="230822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Ei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受控词：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Methanol fuels</a:t>
            </a: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Biomass</a:t>
            </a:r>
            <a:r>
              <a:rPr lang="en-US" altLang="zh-CN" dirty="0">
                <a:latin typeface="Arial" pitchFamily="34" charset="0"/>
              </a:rPr>
              <a:t>  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Costs   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Gasification    </a:t>
            </a: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Methanol </a:t>
            </a:r>
            <a:r>
              <a:rPr lang="en-US" altLang="zh-CN" dirty="0">
                <a:latin typeface="Arial" pitchFamily="34" charset="0"/>
              </a:rPr>
              <a:t>  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Petroleum transportation   </a:t>
            </a:r>
          </a:p>
          <a:p>
            <a:pPr>
              <a:defRPr/>
            </a:pPr>
            <a:r>
              <a:rPr lang="en-US" altLang="zh-CN" dirty="0">
                <a:latin typeface="Arial" pitchFamily="34" charset="0"/>
              </a:rPr>
              <a:t>Synthesis gas </a:t>
            </a:r>
            <a:endParaRPr lang="zh-CN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09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2776" y="1238250"/>
            <a:ext cx="7874000" cy="449017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——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作者索引、引文索引</a:t>
            </a:r>
          </a:p>
        </p:txBody>
      </p: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——Ⅲ.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其它组织文献方法</a:t>
            </a:r>
          </a:p>
        </p:txBody>
      </p:sp>
      <p:sp>
        <p:nvSpPr>
          <p:cNvPr id="6" name="矩形 5"/>
          <p:cNvSpPr/>
          <p:nvPr/>
        </p:nvSpPr>
        <p:spPr>
          <a:xfrm>
            <a:off x="1025785" y="924001"/>
            <a:ext cx="2746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人名字顺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组织方法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1335" y="2038350"/>
            <a:ext cx="2746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机构名称字顺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组织方法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9958" y="2055181"/>
            <a:ext cx="323850" cy="323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188" y="2393950"/>
            <a:ext cx="7874000" cy="450491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——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机构索引</a:t>
            </a:r>
          </a:p>
        </p:txBody>
      </p:sp>
      <p:sp>
        <p:nvSpPr>
          <p:cNvPr id="18" name="矩形 17"/>
          <p:cNvSpPr/>
          <p:nvPr/>
        </p:nvSpPr>
        <p:spPr>
          <a:xfrm>
            <a:off x="981335" y="3269218"/>
            <a:ext cx="2746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专业代码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组织方法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50591" y="3286049"/>
            <a:ext cx="323850" cy="323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188" y="3594100"/>
            <a:ext cx="7874000" cy="450491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——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杂原子索引、分子式索引、行业代码索引等</a:t>
            </a:r>
          </a:p>
        </p:txBody>
      </p:sp>
    </p:spTree>
    <p:extLst>
      <p:ext uri="{BB962C8B-B14F-4D97-AF65-F5344CB8AC3E}">
        <p14:creationId xmlns:p14="http://schemas.microsoft.com/office/powerpoint/2010/main" val="565263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 animBg="1"/>
      <p:bldP spid="15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文献检索工具（一）</a:t>
            </a:r>
            <a:endParaRPr lang="zh-CN" altLang="en-US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3273719" y="2031691"/>
            <a:ext cx="3831931" cy="438553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第一章 文献基础知识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1109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2194885" y="1449867"/>
            <a:ext cx="3443916" cy="444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哪些工具可以用来检索？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11188" y="1327150"/>
            <a:ext cx="1560512" cy="624080"/>
          </a:xfrm>
          <a:prstGeom prst="roundRect">
            <a:avLst>
              <a:gd name="adj" fmla="val 4305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思考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7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971550"/>
            <a:ext cx="2982911" cy="2311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8450" lvl="0" indent="-29845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访问方式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校园网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资格认证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98450" lvl="0" indent="-29845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需注意的问题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98450" lvl="0" indent="-29845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合理使用数据库，防止出现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恶意下载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数据库检索系统</a:t>
            </a:r>
          </a:p>
        </p:txBody>
      </p:sp>
      <p:pic>
        <p:nvPicPr>
          <p:cNvPr id="13" name="图片 12" descr="2910-11031G01Z3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805342"/>
            <a:ext cx="5279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96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"/>
          <p:cNvSpPr txBox="1">
            <a:spLocks noChangeArrowheads="1"/>
          </p:cNvSpPr>
          <p:nvPr/>
        </p:nvSpPr>
        <p:spPr bwMode="auto">
          <a:xfrm>
            <a:off x="749301" y="1416050"/>
            <a:ext cx="2000250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图书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/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学术专著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期刊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连续出版物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会议文献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学位论文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专利文献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科技报告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标准文献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615950" y="830761"/>
            <a:ext cx="2279451" cy="496389"/>
          </a:xfrm>
          <a:prstGeom prst="roundRect">
            <a:avLst>
              <a:gd name="adj" fmla="val 5451"/>
            </a:avLst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按出版形式划分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225999" y="830761"/>
            <a:ext cx="2279451" cy="496389"/>
          </a:xfrm>
          <a:prstGeom prst="roundRect">
            <a:avLst>
              <a:gd name="adj" fmla="val 5451"/>
            </a:avLst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按文献加工深度划分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5848549" y="838200"/>
            <a:ext cx="2279451" cy="496389"/>
          </a:xfrm>
          <a:prstGeom prst="roundRect">
            <a:avLst>
              <a:gd name="adj" fmla="val 5451"/>
            </a:avLst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按载体形式划分</a:t>
            </a:r>
          </a:p>
        </p:txBody>
      </p:sp>
      <p:sp>
        <p:nvSpPr>
          <p:cNvPr id="34" name="矩形 33"/>
          <p:cNvSpPr/>
          <p:nvPr/>
        </p:nvSpPr>
        <p:spPr>
          <a:xfrm>
            <a:off x="611188" y="838200"/>
            <a:ext cx="2271712" cy="3689350"/>
          </a:xfrm>
          <a:prstGeom prst="rect">
            <a:avLst/>
          </a:prstGeom>
          <a:noFill/>
          <a:ln>
            <a:solidFill>
              <a:srgbClr val="FF8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233738" y="838200"/>
            <a:ext cx="2271712" cy="3689350"/>
          </a:xfrm>
          <a:prstGeom prst="rect">
            <a:avLst/>
          </a:prstGeom>
          <a:noFill/>
          <a:ln>
            <a:solidFill>
              <a:srgbClr val="FF8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"/>
          <p:cNvSpPr txBox="1">
            <a:spLocks noChangeArrowheads="1"/>
          </p:cNvSpPr>
          <p:nvPr/>
        </p:nvSpPr>
        <p:spPr bwMode="auto">
          <a:xfrm>
            <a:off x="3339951" y="1428601"/>
            <a:ext cx="20002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零次文献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一次文献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二次文献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三次文献</a:t>
            </a:r>
          </a:p>
        </p:txBody>
      </p:sp>
      <p:sp>
        <p:nvSpPr>
          <p:cNvPr id="38" name="矩形 37"/>
          <p:cNvSpPr/>
          <p:nvPr/>
        </p:nvSpPr>
        <p:spPr>
          <a:xfrm>
            <a:off x="5856288" y="838200"/>
            <a:ext cx="2271712" cy="3689350"/>
          </a:xfrm>
          <a:prstGeom prst="rect">
            <a:avLst/>
          </a:prstGeom>
          <a:noFill/>
          <a:ln>
            <a:solidFill>
              <a:srgbClr val="FF8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"/>
          <p:cNvSpPr txBox="1">
            <a:spLocks noChangeArrowheads="1"/>
          </p:cNvSpPr>
          <p:nvPr/>
        </p:nvSpPr>
        <p:spPr bwMode="auto">
          <a:xfrm>
            <a:off x="5949950" y="1439724"/>
            <a:ext cx="20002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印刷型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缩微型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计算机阅读型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其它载体</a:t>
            </a:r>
          </a:p>
        </p:txBody>
      </p:sp>
      <p:sp>
        <p:nvSpPr>
          <p:cNvPr id="12" name="矩形 11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94897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7" grpId="0" uiExpand="1" build="p"/>
      <p:bldP spid="3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数据库检索系统</a:t>
            </a:r>
          </a:p>
        </p:txBody>
      </p:sp>
      <p:sp>
        <p:nvSpPr>
          <p:cNvPr id="9" name="爆炸形 1 8"/>
          <p:cNvSpPr/>
          <p:nvPr/>
        </p:nvSpPr>
        <p:spPr>
          <a:xfrm>
            <a:off x="615950" y="1060450"/>
            <a:ext cx="2681887" cy="151130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81643" tIns="40822" rIns="81643" bIns="40822" rtlCol="0" anchor="ctr"/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恶意下载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438650" y="1200036"/>
            <a:ext cx="3778250" cy="1242644"/>
          </a:xfrm>
          <a:prstGeom prst="round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81643" tIns="40822" rIns="81643" bIns="40822" rtlCol="0" anchor="ctr"/>
          <a:lstStyle/>
          <a:p>
            <a:r>
              <a:rPr lang="zh-CN" altLang="en-US" sz="32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封锁个人</a:t>
            </a:r>
            <a:r>
              <a:rPr lang="en-US" altLang="zh-CN" sz="32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IP</a:t>
            </a:r>
            <a:r>
              <a:rPr lang="zh-CN" altLang="en-US" sz="32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，甚至</a:t>
            </a:r>
            <a:r>
              <a:rPr lang="zh-CN" altLang="en-US" sz="32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我校</a:t>
            </a:r>
            <a:r>
              <a:rPr lang="en-US" altLang="zh-CN" sz="32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IP</a:t>
            </a:r>
            <a:r>
              <a:rPr lang="zh-CN" altLang="en-US" sz="32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的使用</a:t>
            </a:r>
            <a:r>
              <a:rPr lang="zh-CN" altLang="en-US" sz="32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权限。</a:t>
            </a:r>
            <a:endParaRPr lang="zh-CN" altLang="en-US" sz="32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3416300" y="1689195"/>
            <a:ext cx="842502" cy="26025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2" rIns="81643" bIns="40822" rtlCol="0" anchor="ctr"/>
          <a:lstStyle/>
          <a:p>
            <a:pPr algn="ctr"/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9157" y="3069762"/>
            <a:ext cx="7887617" cy="968838"/>
          </a:xfrm>
          <a:prstGeom prst="rect">
            <a:avLst/>
          </a:prstGeom>
        </p:spPr>
        <p:txBody>
          <a:bodyPr wrap="square" lIns="81643" tIns="40822" rIns="81643" bIns="40822">
            <a:spAutoFit/>
          </a:bodyPr>
          <a:lstStyle/>
          <a:p>
            <a:pPr marL="306160" indent="-30616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：不能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超过正常阅读速度连续不断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下载同一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数据库的全文。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06160" indent="-30616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不能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使用各类下载软件下载全文。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1840818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8" y="971550"/>
            <a:ext cx="7875587" cy="1511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8450" lvl="0" indent="-29845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校外访问可以有如下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种方式：</a:t>
            </a: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数据库检索系统</a:t>
            </a:r>
          </a:p>
        </p:txBody>
      </p:sp>
      <p:sp>
        <p:nvSpPr>
          <p:cNvPr id="9" name="矩形 8"/>
          <p:cNvSpPr/>
          <p:nvPr/>
        </p:nvSpPr>
        <p:spPr>
          <a:xfrm>
            <a:off x="611188" y="1572955"/>
            <a:ext cx="78755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①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学校网信中心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VPN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方式：校园卡认证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只支持本校教职工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②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图书馆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校外访问认证系统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：需到图书馆办理申请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③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Shibboleth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方式：校园卡认证，目前少量数据库支持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8752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8" y="1460500"/>
            <a:ext cx="7875587" cy="1111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8450" lvl="0" indent="-29845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主要包括期刊、图书全文数据库，存储的是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一次文献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98450" lvl="0" indent="-29845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CNKI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、维普、万方、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Elsevier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、超星数字图书馆等。</a:t>
            </a: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数据库检索系统</a:t>
            </a:r>
          </a:p>
        </p:txBody>
      </p:sp>
      <p:sp>
        <p:nvSpPr>
          <p:cNvPr id="10" name="矩形 9"/>
          <p:cNvSpPr/>
          <p:nvPr/>
        </p:nvSpPr>
        <p:spPr>
          <a:xfrm>
            <a:off x="1025785" y="924001"/>
            <a:ext cx="2746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全文数据库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456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8" y="1460500"/>
            <a:ext cx="7875587" cy="1111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6160" indent="-306160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主要指的是文摘、索引类、目录类数据库，存储的是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二次文献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06160" indent="-306160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常用的有：</a:t>
            </a:r>
            <a:r>
              <a:rPr lang="en-US" altLang="en-US" dirty="0" err="1" smtClean="0"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en-US" dirty="0" smtClean="0">
                <a:latin typeface="微软雅黑" pitchFamily="34" charset="-122"/>
                <a:ea typeface="微软雅黑" pitchFamily="34" charset="-122"/>
              </a:rPr>
              <a:t>SCI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en-US" dirty="0" smtClean="0">
                <a:latin typeface="微软雅黑" pitchFamily="34" charset="-122"/>
                <a:ea typeface="微软雅黑" pitchFamily="34" charset="-122"/>
              </a:rPr>
              <a:t>copus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en-US" dirty="0" smtClean="0">
                <a:latin typeface="微软雅黑" pitchFamily="34" charset="-122"/>
                <a:ea typeface="微软雅黑" pitchFamily="34" charset="-122"/>
              </a:rPr>
              <a:t>INSPEC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SciFinder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Scholar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数据库检索系统</a:t>
            </a:r>
          </a:p>
        </p:txBody>
      </p:sp>
      <p:sp>
        <p:nvSpPr>
          <p:cNvPr id="10" name="矩形 9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二次文献数据库（检索工具）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1188" y="3016250"/>
            <a:ext cx="7875587" cy="1352857"/>
          </a:xfrm>
          <a:prstGeom prst="rect">
            <a:avLst/>
          </a:prstGeom>
        </p:spPr>
        <p:txBody>
          <a:bodyPr lIns="81643" tIns="40822" rIns="81643" bIns="40822">
            <a:normAutofit/>
          </a:bodyPr>
          <a:lstStyle/>
          <a:p>
            <a:pPr marL="276225" indent="-276225" eaLnBrk="0" hangingPunct="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收录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年限长、系统对数据深层次加工比较好，检索功能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强大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76225" indent="-276225" eaLnBrk="0" hangingPunct="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涵盖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范围广、时效性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76225" indent="-276225" eaLnBrk="0" hangingPunct="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适于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文献的系统调研、优质文献的筛选 </a:t>
            </a:r>
          </a:p>
        </p:txBody>
      </p:sp>
      <p:sp>
        <p:nvSpPr>
          <p:cNvPr id="12" name="矩形 11"/>
          <p:cNvSpPr/>
          <p:nvPr/>
        </p:nvSpPr>
        <p:spPr>
          <a:xfrm>
            <a:off x="606426" y="2571750"/>
            <a:ext cx="793345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4954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17112" y="992647"/>
            <a:ext cx="3409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书目查询系统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776" y="1428655"/>
            <a:ext cx="7874000" cy="1276999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全面记录特定图书馆的馆藏及相关信息，对文献外部特征的揭示，包含印本文献及电子版文献等，开放查询。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从题名、责任者、主题词、出版社等途径进行书目查询。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21750" y="265410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数据库检索系统</a:t>
            </a:r>
          </a:p>
        </p:txBody>
      </p:sp>
    </p:spTree>
    <p:extLst>
      <p:ext uri="{BB962C8B-B14F-4D97-AF65-F5344CB8AC3E}">
        <p14:creationId xmlns:p14="http://schemas.microsoft.com/office/powerpoint/2010/main" val="52610671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29375" y="927100"/>
            <a:ext cx="3409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书目查询系统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776" y="1428655"/>
            <a:ext cx="7874000" cy="1276999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全面记录特定图书馆的馆藏及相关信息，对文献外部特征的揭示，包含印本文献及电子版文献等，开放查询。从题名、责任者、主题词、出版社等途径进行书目查询。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基于外部特征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66" y="0"/>
            <a:ext cx="942606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997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03226" y="926537"/>
            <a:ext cx="3409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联合目录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776" y="1428655"/>
            <a:ext cx="787400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联合目录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(union catalogue)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是由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多家图书馆共同编制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的、集中反映各参编图书馆馆藏资源的目录系统。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013" y="315433"/>
            <a:ext cx="1874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数据库检索系统</a:t>
            </a:r>
          </a:p>
        </p:txBody>
      </p:sp>
    </p:spTree>
    <p:extLst>
      <p:ext uri="{BB962C8B-B14F-4D97-AF65-F5344CB8AC3E}">
        <p14:creationId xmlns:p14="http://schemas.microsoft.com/office/powerpoint/2010/main" val="1231583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8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6" y="0"/>
            <a:ext cx="8731250" cy="51435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2594603" y="1203325"/>
            <a:ext cx="4824413" cy="36988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中国高校文献保障系统联合目录公共检索系统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3242303" y="484188"/>
            <a:ext cx="431800" cy="7191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65086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557212"/>
            <a:ext cx="8996362" cy="373195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39986" y="1538436"/>
            <a:ext cx="23762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546251" y="1826468"/>
            <a:ext cx="0" cy="14401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994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4" y="406401"/>
            <a:ext cx="9023416" cy="3550274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1263650" y="1106488"/>
            <a:ext cx="1728788" cy="1800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35763" y="1106488"/>
            <a:ext cx="1944687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2816" y="3194050"/>
            <a:ext cx="1368425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660525" y="3482975"/>
            <a:ext cx="0" cy="7191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76313" y="4202113"/>
            <a:ext cx="3167062" cy="36988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两种方式提出馆际互借申请</a:t>
            </a:r>
          </a:p>
        </p:txBody>
      </p:sp>
    </p:spTree>
    <p:extLst>
      <p:ext uri="{BB962C8B-B14F-4D97-AF65-F5344CB8AC3E}">
        <p14:creationId xmlns:p14="http://schemas.microsoft.com/office/powerpoint/2010/main" val="1141930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29375" y="9271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图书（学术专著）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776" y="1428655"/>
            <a:ext cx="7874000" cy="1328936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凡由出版社（商）出版的不包括封面和封底在内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49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页以上的印刷品，具有特定的书名和著者名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，有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国际标准书号（</a:t>
            </a:r>
            <a:r>
              <a:rPr lang="en-US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ISBN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有定价并取得版权保护的出版物称为图书。其中，</a:t>
            </a:r>
            <a:r>
              <a:rPr lang="en-US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ISBN</a:t>
            </a:r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号具有专指性和唯一性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426" y="3336835"/>
            <a:ext cx="788035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图书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的内容比较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全面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，论点成熟、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可靠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，理论性强。能系统地了解某一领域的历史发展与现状。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8736" y="2797865"/>
            <a:ext cx="793345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按出版形式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9425"/>
            <a:ext cx="9074150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827088" y="2501900"/>
            <a:ext cx="1223962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439863" y="3143250"/>
            <a:ext cx="0" cy="7921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650" y="3935413"/>
            <a:ext cx="4103688" cy="369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方式一：通过本机构馆际互借网关系统</a:t>
            </a:r>
          </a:p>
        </p:txBody>
      </p:sp>
    </p:spTree>
    <p:extLst>
      <p:ext uri="{BB962C8B-B14F-4D97-AF65-F5344CB8AC3E}">
        <p14:creationId xmlns:p14="http://schemas.microsoft.com/office/powerpoint/2010/main" val="4186621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27001"/>
            <a:ext cx="8882062" cy="4767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39084" y="2328234"/>
            <a:ext cx="8856000" cy="2360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42988" y="1504950"/>
            <a:ext cx="3816350" cy="368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系统会自动粘贴需要的文献信息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044825" y="1860550"/>
            <a:ext cx="0" cy="4635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4140200" y="627063"/>
            <a:ext cx="4778375" cy="369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方式二：发送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e-mail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给本机构馆际互借馆员</a:t>
            </a:r>
          </a:p>
        </p:txBody>
      </p:sp>
    </p:spTree>
    <p:extLst>
      <p:ext uri="{BB962C8B-B14F-4D97-AF65-F5344CB8AC3E}">
        <p14:creationId xmlns:p14="http://schemas.microsoft.com/office/powerpoint/2010/main" val="2461064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8" y="1460500"/>
            <a:ext cx="7875587" cy="1111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6160" indent="-306160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主要指的是手册、年鉴、百科全书类数据库。它存储的是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事实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06160" indent="-306160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常用的有：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Reaxys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en-US" dirty="0" smtClean="0">
                <a:latin typeface="微软雅黑" pitchFamily="34" charset="-122"/>
                <a:ea typeface="微软雅黑" pitchFamily="34" charset="-122"/>
              </a:rPr>
              <a:t>EB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、中国经济统计数据库等。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数据库检索系统</a:t>
            </a:r>
          </a:p>
        </p:txBody>
      </p:sp>
      <p:sp>
        <p:nvSpPr>
          <p:cNvPr id="10" name="矩形 9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数据、事实数据库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402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8" y="1460500"/>
            <a:ext cx="7875587" cy="1111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6160" indent="-306160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基于引文数据及发文数据而建立的计量分析数据库。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06160" indent="-306160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ESI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InCites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SciVal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等数据库。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数据库检索系统</a:t>
            </a:r>
          </a:p>
        </p:txBody>
      </p:sp>
      <p:sp>
        <p:nvSpPr>
          <p:cNvPr id="10" name="矩形 9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科学评价数据库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39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10" idx="6"/>
          </p:cNvCxnSpPr>
          <p:nvPr/>
        </p:nvCxnSpPr>
        <p:spPr>
          <a:xfrm>
            <a:off x="2925674" y="2571750"/>
            <a:ext cx="4074881" cy="0"/>
          </a:xfrm>
          <a:prstGeom prst="line">
            <a:avLst/>
          </a:prstGeom>
          <a:noFill/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/>
          <p:cNvSpPr/>
          <p:nvPr/>
        </p:nvSpPr>
        <p:spPr>
          <a:xfrm>
            <a:off x="1576227" y="1896675"/>
            <a:ext cx="1349447" cy="13501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54105" y="2180250"/>
            <a:ext cx="593691" cy="783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4561" y="2703972"/>
            <a:ext cx="2698100" cy="1315717"/>
          </a:xfrm>
          <a:prstGeom prst="rect">
            <a:avLst/>
          </a:prstGeom>
        </p:spPr>
        <p:txBody>
          <a:bodyPr wrap="square" lIns="68553" tIns="34276" rIns="68553" bIns="34276">
            <a:spAutoFit/>
          </a:bodyPr>
          <a:lstStyle/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文献信息组织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227" indent="-21422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文献检索工具（二）</a:t>
            </a:r>
            <a:endParaRPr lang="zh-CN" altLang="en-US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3273719" y="2031691"/>
            <a:ext cx="3831931" cy="438553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第一章 文献基础知识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867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971550"/>
            <a:ext cx="7875586" cy="1511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5113" lvl="0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n"/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开放存取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自由获取：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是指某文献在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Internet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公共领域里可以被免费获取，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Open Access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开放信息资源检索</a:t>
            </a:r>
          </a:p>
        </p:txBody>
      </p:sp>
      <p:pic>
        <p:nvPicPr>
          <p:cNvPr id="11" name="图片 10" descr="未标题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38" y="1549400"/>
            <a:ext cx="3595837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13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1460500"/>
            <a:ext cx="7875586" cy="151130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lvl="0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① DOAJ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u="sng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http://www.doaj.org/</a:t>
            </a:r>
            <a:endParaRPr lang="en-US" altLang="zh-CN" b="1" u="sng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Directory of Open Access Journals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是由瑞典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Lund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大学（隆德大学）图书馆创建和维护。</a:t>
            </a: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</a:t>
            </a:r>
          </a:p>
        </p:txBody>
      </p:sp>
      <p:sp>
        <p:nvSpPr>
          <p:cNvPr id="10" name="椭圆 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期刊网站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611188" y="3574743"/>
            <a:ext cx="7875587" cy="1041707"/>
          </a:xfrm>
          <a:prstGeom prst="rect">
            <a:avLst/>
          </a:prstGeom>
        </p:spPr>
        <p:txBody>
          <a:bodyPr lIns="81643" tIns="40822" rIns="81643" bIns="40822">
            <a:normAutofit/>
          </a:bodyPr>
          <a:lstStyle/>
          <a:p>
            <a:pPr marL="276225" indent="-276225" eaLnBrk="0" hangingPunct="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所收录期刊的文章一般都是经过同行评议或严格评审的；</a:t>
            </a:r>
          </a:p>
          <a:p>
            <a:pPr marL="276225" indent="-276225" eaLnBrk="0" hangingPunct="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包括很多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SCI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收录的期刊，且都能免费下载全文。</a:t>
            </a:r>
          </a:p>
        </p:txBody>
      </p:sp>
      <p:sp>
        <p:nvSpPr>
          <p:cNvPr id="15" name="矩形 14"/>
          <p:cNvSpPr/>
          <p:nvPr/>
        </p:nvSpPr>
        <p:spPr>
          <a:xfrm>
            <a:off x="606426" y="3149600"/>
            <a:ext cx="793345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优势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7283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 animBg="1"/>
      <p:bldP spid="14" grpId="0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553" y="415925"/>
            <a:ext cx="9052797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37541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1460500"/>
            <a:ext cx="7875586" cy="324485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② </a:t>
            </a:r>
            <a:r>
              <a:rPr lang="en-US" altLang="zh-CN" b="1" dirty="0" err="1" smtClean="0">
                <a:latin typeface="微软雅黑" pitchFamily="34" charset="-122"/>
                <a:ea typeface="微软雅黑" pitchFamily="34" charset="-122"/>
              </a:rPr>
              <a:t>HighWire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en-US" b="1" dirty="0" smtClean="0">
                <a:latin typeface="微软雅黑" pitchFamily="34" charset="-122"/>
                <a:ea typeface="微软雅黑" pitchFamily="34" charset="-122"/>
                <a:hlinkClick r:id="rId2"/>
              </a:rPr>
              <a:t>http://highwire.stanford.edu/</a:t>
            </a:r>
            <a:endParaRPr lang="en-US" altLang="zh-CN" b="1" u="sng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69925" lvl="1" indent="-212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1995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年由美国斯坦福大学图书馆创立。</a:t>
            </a:r>
          </a:p>
          <a:p>
            <a:pPr marL="669925" lvl="1" indent="-212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目前收录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余种同行评议期刊，由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140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多家合作出版商提供。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669925" lvl="1" indent="-212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主题包括生命科学、医学、数学、物理、化学、信息科学等。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669925" lvl="1" indent="-212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buFont typeface="Arial" pitchFamily="34" charset="0"/>
              <a:buChar char="•"/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提供题名、出版社和主题浏览功能。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669925" lvl="1" indent="-212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buFont typeface="Arial" pitchFamily="34" charset="0"/>
              <a:buChar char="•"/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提供简单检索和高级检索功能。</a:t>
            </a:r>
            <a:endParaRPr lang="zh-CN" altLang="en-US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检索</a:t>
            </a:r>
          </a:p>
        </p:txBody>
      </p:sp>
      <p:sp>
        <p:nvSpPr>
          <p:cNvPr id="10" name="椭圆 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期刊网站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299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41" y="527050"/>
            <a:ext cx="9072359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499471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36419" y="913368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期刊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连续出版物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776" y="1428655"/>
            <a:ext cx="7874000" cy="1744435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种以印刷形式或其他形式连续出版，通常有数字或年月顺序编号，并计划无限期连续出版的出版物，由专门的编辑机构或学术团体编辑出版。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连续出版物的类型丰富多样，如：学术性、技术性、消息性、数据性、学协会出版、商业出版、政府出版、行业出版、内部刊物等多种类型。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按出版形式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8736" y="3159263"/>
            <a:ext cx="793345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000" dirty="0"/>
          </a:p>
        </p:txBody>
      </p:sp>
      <p:sp>
        <p:nvSpPr>
          <p:cNvPr id="10" name="TextBox 15"/>
          <p:cNvSpPr txBox="1"/>
          <p:nvPr/>
        </p:nvSpPr>
        <p:spPr>
          <a:xfrm>
            <a:off x="606426" y="3606865"/>
            <a:ext cx="788035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期刊内容较新颖、丰富、连续性强、出版周期短、刊载论文速度快、能及时反映国内外科学研究的最新成果和各学科发展的最新动向。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1460500"/>
            <a:ext cx="7875586" cy="200025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③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其他</a:t>
            </a:r>
            <a:endParaRPr lang="en-US" altLang="zh-CN" b="1" u="sng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69925" lvl="1" indent="-212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J-STAGE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日本科学与技术信息集成（英文版）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712788" lvl="1" indent="-85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hlinkClick r:id="rId2"/>
              </a:rPr>
              <a:t>https://www.jstage.jst.go.jp/browse/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669925" lvl="1" indent="-212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内容以生物、 数学、物理学科为主 。</a:t>
            </a:r>
          </a:p>
          <a:p>
            <a:pPr marL="669925" lvl="1" indent="-212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buFont typeface="Arial" pitchFamily="34" charset="0"/>
              <a:buChar char="•"/>
              <a:defRPr/>
            </a:pP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669925" lvl="1" indent="-212725">
              <a:lnSpc>
                <a:spcPct val="150000"/>
              </a:lnSpc>
              <a:spcBef>
                <a:spcPct val="20000"/>
              </a:spcBef>
              <a:buClr>
                <a:srgbClr val="0066CC"/>
              </a:buClr>
              <a:buFont typeface="Arial" pitchFamily="34" charset="0"/>
              <a:buChar char="•"/>
              <a:defRPr/>
            </a:pPr>
            <a:endParaRPr lang="zh-CN" altLang="en-US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开放信息资源检索</a:t>
            </a:r>
            <a:endParaRPr lang="zh-CN" altLang="en-US" sz="2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期刊网站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013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1460500"/>
            <a:ext cx="7875586" cy="177800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 lnSpcReduction="10000"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①  Google Scholar:  </a:t>
            </a:r>
            <a:r>
              <a:rPr lang="en-US" altLang="en-US" b="1" dirty="0" smtClean="0">
                <a:latin typeface="微软雅黑" pitchFamily="34" charset="-122"/>
                <a:ea typeface="微软雅黑" pitchFamily="34" charset="-122"/>
                <a:hlinkClick r:id="rId2"/>
              </a:rPr>
              <a:t>http://scholar.google.com/</a:t>
            </a:r>
            <a:endParaRPr lang="en-US" altLang="zh-CN" b="1" u="sng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eaLnBrk="0" hangingPunc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Google Scholar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2004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月由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Google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公司推出的一项免费学术文献搜索服务。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2006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月，其面向国内用户的中文版“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Google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学术搜索”也正式推出。</a:t>
            </a:r>
          </a:p>
          <a:p>
            <a:pPr lvl="0" eaLnBrk="0" hangingPunc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开放信息资源检索</a:t>
            </a:r>
            <a:endParaRPr lang="zh-CN" altLang="en-US" sz="2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学术搜索引擎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30195"/>
              </p:ext>
            </p:extLst>
          </p:nvPr>
        </p:nvGraphicFramePr>
        <p:xfrm>
          <a:off x="604595" y="3149600"/>
          <a:ext cx="7882180" cy="147759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700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="0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收录范围</a:t>
                      </a:r>
                    </a:p>
                  </a:txBody>
                  <a:tcPr marL="95250" marR="95250" marT="14287" marB="14287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结果排序 </a:t>
                      </a:r>
                    </a:p>
                  </a:txBody>
                  <a:tcPr marL="95250" marR="95250" marT="14287" marB="14287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152">
                <a:tc>
                  <a:txBody>
                    <a:bodyPr/>
                    <a:lstStyle/>
                    <a:p>
                      <a:r>
                        <a:rPr lang="zh-CN" altLang="en-US" sz="1700" dirty="0" smtClean="0">
                          <a:latin typeface="微软雅黑" pitchFamily="34" charset="-122"/>
                          <a:ea typeface="微软雅黑" pitchFamily="34" charset="-122"/>
                        </a:rPr>
                        <a:t>涵盖几乎所有知识领域的高质量学术研究资料，包括论文、专业书籍以及技术报告等。</a:t>
                      </a:r>
                    </a:p>
                  </a:txBody>
                  <a:tcPr marL="95250" marR="95250" marT="14287" marB="14287"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 dirty="0" smtClean="0">
                          <a:latin typeface="微软雅黑" pitchFamily="34" charset="-122"/>
                          <a:ea typeface="微软雅黑" pitchFamily="34" charset="-122"/>
                        </a:rPr>
                        <a:t>检索结果根据相关性排序，同时考虑到每篇文献的全文内容、作者、发表刊物、出版物、以及该文章被其他学术著作</a:t>
                      </a:r>
                      <a:r>
                        <a:rPr lang="zh-CN" altLang="en-US" sz="1700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引用的次数</a:t>
                      </a:r>
                      <a:r>
                        <a:rPr lang="zh-CN" altLang="en-US" sz="1700" dirty="0" smtClean="0">
                          <a:latin typeface="微软雅黑" pitchFamily="34" charset="-122"/>
                          <a:ea typeface="微软雅黑" pitchFamily="34" charset="-122"/>
                        </a:rPr>
                        <a:t>等。</a:t>
                      </a:r>
                      <a:endParaRPr lang="zh-CN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098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1460500"/>
            <a:ext cx="7875586" cy="146685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②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微软学术搜索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en-US" sz="19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hlinkClick r:id="rId2"/>
              </a:rPr>
              <a:t>http://academic.research.microsoft.com/</a:t>
            </a:r>
            <a:endParaRPr lang="en-US" altLang="zh-CN" sz="1900" b="1" u="sng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eaLnBrk="0" hangingPunc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微软学术搜索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Microsoft Academic Search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是微软亚洲研究院开发的在线免费使用的学术搜索引擎。</a:t>
            </a: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开放信息资源检索</a:t>
            </a:r>
            <a:endParaRPr lang="zh-CN" altLang="en-US" sz="2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学术搜索引擎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614656"/>
              </p:ext>
            </p:extLst>
          </p:nvPr>
        </p:nvGraphicFramePr>
        <p:xfrm>
          <a:off x="604595" y="2971800"/>
          <a:ext cx="7656755" cy="14668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56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26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收录范围</a:t>
                      </a:r>
                    </a:p>
                  </a:txBody>
                  <a:tcPr marL="95250" marR="95250" marT="14287" marB="14287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1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涵盖几乎所有知识领域的高质量学术研究资料，包括论文、专业书籍以及技术报告等。整合了海量的知识信息资源，覆盖了计算机科学、工程学、数学、物理、化学、社会科学等专业领域的信息；每周更新。</a:t>
                      </a:r>
                    </a:p>
                  </a:txBody>
                  <a:tcPr marL="95250" marR="95250" marT="14287" marB="1428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946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1460500"/>
            <a:ext cx="7875586" cy="146685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②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微软学术搜索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en-US" sz="19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hlinkClick r:id="rId2"/>
              </a:rPr>
              <a:t>http://academic.research.microsoft.com/</a:t>
            </a:r>
            <a:endParaRPr lang="en-US" altLang="en-US" sz="1900" b="1" u="sng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Calibri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TOP **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（榜单）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排行榜：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可以快速、准确地定位某个研究领域内的顶尖学者、学术会议和核心期刊等。</a:t>
            </a: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开放信息资源检索</a:t>
            </a:r>
            <a:endParaRPr lang="zh-CN" altLang="en-US" sz="2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学术搜索引擎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6223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27724"/>
            <a:ext cx="8919491" cy="4088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860550" y="1915633"/>
            <a:ext cx="755650" cy="311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43" tIns="40822" rIns="81643" bIns="408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61594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1460500"/>
            <a:ext cx="7875586" cy="111125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②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微软学术搜索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en-US" sz="19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hlinkClick r:id="rId2"/>
              </a:rPr>
              <a:t>http://academic.research.microsoft.com/</a:t>
            </a:r>
            <a:endParaRPr lang="en-US" altLang="en-US" sz="1900" b="1" u="sng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Calibri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TOP **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（榜单）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排行榜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开放信息资源检索</a:t>
            </a:r>
            <a:endParaRPr lang="zh-CN" altLang="en-US" sz="2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学术搜索引擎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副标题 1"/>
          <p:cNvSpPr txBox="1">
            <a:spLocks/>
          </p:cNvSpPr>
          <p:nvPr/>
        </p:nvSpPr>
        <p:spPr>
          <a:xfrm>
            <a:off x="611188" y="2393950"/>
            <a:ext cx="7875586" cy="97790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深入数据挖掘：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可以方便用户查看选题的发展脉络、研究现状和趋势；对于目标论文，也提供横向和纵向的有价值的信息。</a:t>
            </a:r>
          </a:p>
        </p:txBody>
      </p:sp>
    </p:spTree>
    <p:extLst>
      <p:ext uri="{BB962C8B-B14F-4D97-AF65-F5344CB8AC3E}">
        <p14:creationId xmlns:p14="http://schemas.microsoft.com/office/powerpoint/2010/main" val="83908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185" y="482600"/>
            <a:ext cx="89725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307097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1460500"/>
            <a:ext cx="7875586" cy="111125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②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微软学术搜索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en-US" sz="19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hlinkClick r:id="rId2"/>
              </a:rPr>
              <a:t>http://academic.research.microsoft.com/</a:t>
            </a:r>
            <a:endParaRPr lang="en-US" altLang="en-US" sz="1900" b="1" u="sng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Calibri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TOP **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（榜单）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排行榜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开放信息资源检索</a:t>
            </a:r>
            <a:endParaRPr lang="zh-CN" altLang="en-US" sz="2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学术搜索引擎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副标题 1"/>
          <p:cNvSpPr txBox="1">
            <a:spLocks/>
          </p:cNvSpPr>
          <p:nvPr/>
        </p:nvSpPr>
        <p:spPr>
          <a:xfrm>
            <a:off x="611188" y="2393950"/>
            <a:ext cx="7875586" cy="53340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深入数据挖掘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副标题 1"/>
          <p:cNvSpPr txBox="1">
            <a:spLocks/>
          </p:cNvSpPr>
          <p:nvPr/>
        </p:nvSpPr>
        <p:spPr>
          <a:xfrm>
            <a:off x="611189" y="2882900"/>
            <a:ext cx="7875586" cy="191135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关注“学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者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 ：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当搜索某一特定学者时，返回结果页面显示该学者的基本学术资料、学术论文、合作者、等最重要的信息。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由此可以了解“学术牛人”的研究历程，把握方向，指导自己的研究；了解同一领域同行的最新动向； 寻找理想的导师。</a:t>
            </a:r>
          </a:p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459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" y="304800"/>
            <a:ext cx="9017000" cy="443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023094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文献检索工具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副标题 1"/>
          <p:cNvSpPr txBox="1">
            <a:spLocks/>
          </p:cNvSpPr>
          <p:nvPr/>
        </p:nvSpPr>
        <p:spPr>
          <a:xfrm>
            <a:off x="611189" y="1460500"/>
            <a:ext cx="7875586" cy="111125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②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微软学术搜索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en-US" sz="19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hlinkClick r:id="rId2"/>
              </a:rPr>
              <a:t>http://academic.research.microsoft.com/</a:t>
            </a:r>
            <a:endParaRPr lang="en-US" altLang="en-US" sz="1900" b="1" u="sng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Calibri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TOP **”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排行榜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700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——Ⅱ.</a:t>
            </a:r>
            <a:r>
              <a:rPr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开放信息资源检索</a:t>
            </a:r>
            <a:endParaRPr lang="zh-CN" altLang="en-US" sz="2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5785" y="924001"/>
            <a:ext cx="572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学术搜索引擎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副标题 1"/>
          <p:cNvSpPr txBox="1">
            <a:spLocks/>
          </p:cNvSpPr>
          <p:nvPr/>
        </p:nvSpPr>
        <p:spPr>
          <a:xfrm>
            <a:off x="611188" y="2393950"/>
            <a:ext cx="7875586" cy="53340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深入数据挖掘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副标题 1"/>
          <p:cNvSpPr txBox="1">
            <a:spLocks/>
          </p:cNvSpPr>
          <p:nvPr/>
        </p:nvSpPr>
        <p:spPr>
          <a:xfrm>
            <a:off x="621822" y="2882900"/>
            <a:ext cx="7875586" cy="533400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/>
          </a:bodyPr>
          <a:lstStyle/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关注“学者” 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副标题 1"/>
          <p:cNvSpPr txBox="1">
            <a:spLocks/>
          </p:cNvSpPr>
          <p:nvPr/>
        </p:nvSpPr>
        <p:spPr>
          <a:xfrm>
            <a:off x="621822" y="3384400"/>
            <a:ext cx="7875586" cy="1232049"/>
          </a:xfrm>
          <a:prstGeom prst="rect">
            <a:avLst/>
          </a:prstGeom>
          <a:ln>
            <a:noFill/>
            <a:prstDash val="solid"/>
          </a:ln>
        </p:spPr>
        <p:txBody>
          <a:bodyPr>
            <a:normAutofit fontScale="92500" lnSpcReduction="20000"/>
          </a:bodyPr>
          <a:lstStyle/>
          <a:p>
            <a:pPr marL="265113" lvl="1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zh-CN" altLang="en-US" sz="19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可视化功能：</a:t>
            </a:r>
            <a:endParaRPr lang="en-US" altLang="zh-CN" sz="19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ü"/>
              <a:defRPr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合作者关系网（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Co-author Graph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）更清晰的了解到共同作者的关系；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ü"/>
              <a:defRPr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引用关系网（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Citation Graph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）提供被引用论文的相关信息。</a:t>
            </a:r>
          </a:p>
          <a:p>
            <a:pPr marL="265113" lvl="1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indent="-265113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156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793750"/>
            <a:ext cx="28914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4785996"/>
            <a:ext cx="9144001" cy="3575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endParaRPr lang="zh-CN" altLang="en-US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900" y="4804946"/>
            <a:ext cx="572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大连理工大学图书馆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信息检索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研究生课程教学组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2" y="0"/>
            <a:ext cx="7272338" cy="515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diamond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968" y="615950"/>
            <a:ext cx="9003032" cy="384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" y="571500"/>
            <a:ext cx="9007494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3441005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013" y="315433"/>
            <a:ext cx="414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本章小结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1188" y="1371600"/>
            <a:ext cx="7875587" cy="577849"/>
          </a:xfrm>
          <a:prstGeom prst="rect">
            <a:avLst/>
          </a:prstGeom>
        </p:spPr>
        <p:txBody>
          <a:bodyPr lIns="81643" tIns="40822" rIns="81643" bIns="40822">
            <a:normAutofit/>
          </a:bodyPr>
          <a:lstStyle/>
          <a:p>
            <a:pPr marL="276225" indent="-276225" eaLnBrk="0" hangingPunct="0">
              <a:lnSpc>
                <a:spcPct val="150000"/>
              </a:lnSpc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不同类型文献出版发行方式不同，检索时需依据学科特点选择检索范围。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6426" y="971550"/>
            <a:ext cx="2098674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哪类文献要查？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611188" y="2038350"/>
            <a:ext cx="2098674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哪种途径最佳？</a:t>
            </a:r>
            <a:endParaRPr lang="zh-CN" altLang="en-US" sz="2000" dirty="0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611188" y="2438400"/>
            <a:ext cx="7875587" cy="844550"/>
          </a:xfrm>
          <a:prstGeom prst="rect">
            <a:avLst/>
          </a:prstGeom>
        </p:spPr>
        <p:txBody>
          <a:bodyPr lIns="81643" tIns="40822" rIns="81643" bIns="40822">
            <a:no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不同类型、学科文献，组织文献的方式会有差异，应结合具体内容多种途径检索。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1188" y="3371850"/>
            <a:ext cx="2098674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哪种数据库适合？</a:t>
            </a:r>
            <a:endParaRPr lang="zh-CN" altLang="en-US" sz="2000" dirty="0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611188" y="3792600"/>
            <a:ext cx="7875587" cy="577849"/>
          </a:xfrm>
          <a:prstGeom prst="rect">
            <a:avLst/>
          </a:prstGeom>
        </p:spPr>
        <p:txBody>
          <a:bodyPr lIns="81643" tIns="40822" rIns="81643" bIns="40822">
            <a:normAutofit/>
          </a:bodyPr>
          <a:lstStyle/>
          <a:p>
            <a:pPr marL="276225" indent="-276225" eaLnBrk="0" hangingPunct="0">
              <a:lnSpc>
                <a:spcPct val="150000"/>
              </a:lnSpc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不同类型数据库解决不同的检索需求，需根据需要选取合适的数据库。</a:t>
            </a:r>
          </a:p>
        </p:txBody>
      </p:sp>
    </p:spTree>
    <p:extLst>
      <p:ext uri="{BB962C8B-B14F-4D97-AF65-F5344CB8AC3E}">
        <p14:creationId xmlns:p14="http://schemas.microsoft.com/office/powerpoint/2010/main" val="2212774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我的文件\我的桌面\2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2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12127" y="4123695"/>
            <a:ext cx="1415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End</a:t>
            </a:r>
            <a:endParaRPr lang="zh-CN" alt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6997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12776" y="1428655"/>
            <a:ext cx="787400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是指在各种学术会议上宣读的论文及由发言、论述、总结等形成的文献，一般以会议论文集的形式出版或发表。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6426" y="3020814"/>
            <a:ext cx="7880350" cy="913438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会议文献涵盖具有代表性的各种观点，与其他出版物相比，反映前沿科学的新动向和新成果更快，内容也较专深。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9600" y="2571750"/>
            <a:ext cx="806450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0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-1" y="793750"/>
            <a:ext cx="399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36418" y="913368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会议文献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按出版形式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6418" y="913368"/>
            <a:ext cx="140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学位论文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3775" y="940832"/>
            <a:ext cx="323850" cy="3238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776" y="1428655"/>
            <a:ext cx="7874000" cy="864515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是高等院校和研究机构的学生为获得学位资格（博士、硕士和学士）而撰写的学术性较强的研究论文。其中硕、博士学位论文具有较高的学术价值。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426" y="3020814"/>
            <a:ext cx="7880350" cy="864515"/>
          </a:xfrm>
          <a:prstGeom prst="rect">
            <a:avLst/>
          </a:prstGeom>
          <a:noFill/>
        </p:spPr>
        <p:txBody>
          <a:bodyPr wrap="square" lIns="81643" tIns="40822" rIns="81643" bIns="40822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学位论文理论性、系统性较强，阐述详细；参考文献多、全面，有助于对相关文献进行追踪检索。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600" y="2571750"/>
            <a:ext cx="806450" cy="35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608013" y="332085"/>
            <a:ext cx="1608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文献类型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31036" y="287635"/>
            <a:ext cx="4141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——Ⅰ. 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按出版形式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0|0.3|0|0|0.3|0|0|0.3|0|0|0.5|0.1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0|0.3|0|0|0.3|0|0|0.3|0|0|0.5|0.1|1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3266</Words>
  <Application>Microsoft Office PowerPoint</Application>
  <PresentationFormat>全屏显示(16:9)</PresentationFormat>
  <Paragraphs>496</Paragraphs>
  <Slides>72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9" baseType="lpstr">
      <vt:lpstr>隶书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bhc</dc:creator>
  <cp:lastModifiedBy>Administrator</cp:lastModifiedBy>
  <cp:revision>223</cp:revision>
  <dcterms:created xsi:type="dcterms:W3CDTF">2014-10-13T07:03:11Z</dcterms:created>
  <dcterms:modified xsi:type="dcterms:W3CDTF">2016-03-17T00:24:36Z</dcterms:modified>
</cp:coreProperties>
</file>